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vo" panose="02000000000000000000" pitchFamily="2" charset="0"/>
      <p:regular r:id="rId17"/>
      <p:bold r:id="rId18"/>
      <p:italic r:id="rId19"/>
      <p:boldItalic r:id="rId20"/>
    </p:embeddedFont>
    <p:embeddedFont>
      <p:font typeface="Bodoni" pitchFamily="2" charset="0"/>
      <p:regular r:id="rId21"/>
      <p:bold r:id="rId22"/>
      <p:italic r:id="rId23"/>
      <p:boldItalic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  <p:embeddedFont>
      <p:font typeface="Ubuntu Light" panose="020B030403060203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9bb3aa2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9bb3aa2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271e14fe3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271e14fe3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71e14fe3_1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271e14fe3_1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4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271e14fe3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271e14fe3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ac1944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ac1944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271e14fe3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271e14fe3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可以發現一些經典的名詞，手動篩選後，如外資持股、現金股息、大陸股、市佔率、財務長、大盤指數、台股加權指數等等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271e14fe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271e14fe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可以發現一些經典的名詞，手動篩選後，如外資持股、現金股息、大陸股、市佔率、財務長、大盤指數、台股加權指數等等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271e14fe3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271e14fe3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可以發現一些經典的名詞，手動篩選後，如外資持股、現金股息、大陸股、市佔率、財務長、大盤指數、台股加權指數等等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71e14fe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71e14fe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可以發現一些經典的名詞，手動篩選後，如外資持股、現金股息、大陸股、市佔率、財務長、大盤指數、台股加權指數等等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ome text slide 1">
  <p:cSld name="BIG_NUMBER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hasCustomPrompt="1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2" hasCustomPrompt="1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3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4" hasCustomPrompt="1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5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jgjuhsgRGMlNDVNbc3ijBhOhyA6V53C/view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小組報告 TF-IDF Keyword</a:t>
            </a:r>
            <a:endParaRPr i="1"/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BDA2020_HW1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839800" y="3319300"/>
            <a:ext cx="55461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C5C5F"/>
                </a:solidFill>
                <a:latin typeface="Verdana"/>
                <a:ea typeface="Verdana"/>
                <a:cs typeface="Verdana"/>
                <a:sym typeface="Verdana"/>
              </a:rPr>
              <a:t>組員： </a:t>
            </a:r>
            <a:endParaRPr sz="1200">
              <a:solidFill>
                <a:srgbClr val="5C5C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C5C5F"/>
                </a:solidFill>
                <a:latin typeface="Verdana"/>
                <a:ea typeface="Verdana"/>
                <a:cs typeface="Verdana"/>
                <a:sym typeface="Verdana"/>
              </a:rPr>
              <a:t>b06705036 高繹翔 b06705033 莊海因 b06705048 王佩琳</a:t>
            </a:r>
            <a:endParaRPr sz="1200">
              <a:solidFill>
                <a:srgbClr val="5C5C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C5C5F"/>
                </a:solidFill>
                <a:latin typeface="Verdana"/>
                <a:ea typeface="Verdana"/>
                <a:cs typeface="Verdana"/>
                <a:sym typeface="Verdana"/>
              </a:rPr>
              <a:t>b06303032 黃佳文 b06605026 劉芷晴 b06705024 郭宇軒</a:t>
            </a:r>
            <a:endParaRPr sz="1200">
              <a:solidFill>
                <a:srgbClr val="5C5C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0" y="8957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台灣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75" y="1137775"/>
            <a:ext cx="8167451" cy="3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合併字詞 merge</a:t>
            </a:r>
            <a:endParaRPr/>
          </a:p>
        </p:txBody>
      </p:sp>
      <p:grpSp>
        <p:nvGrpSpPr>
          <p:cNvPr id="278" name="Google Shape;278;p38"/>
          <p:cNvGrpSpPr/>
          <p:nvPr/>
        </p:nvGrpSpPr>
        <p:grpSpPr>
          <a:xfrm>
            <a:off x="4028217" y="2339983"/>
            <a:ext cx="969571" cy="816743"/>
            <a:chOff x="4727025" y="1332775"/>
            <a:chExt cx="59900" cy="69625"/>
          </a:xfrm>
        </p:grpSpPr>
        <p:sp>
          <p:nvSpPr>
            <p:cNvPr id="279" name="Google Shape;279;p38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50" y="1824925"/>
            <a:ext cx="3213389" cy="4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825" y="1913027"/>
            <a:ext cx="3359725" cy="27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50" y="1555902"/>
            <a:ext cx="3213400" cy="26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6">
            <a:alphaModFix/>
          </a:blip>
          <a:srcRect b="73464"/>
          <a:stretch/>
        </p:blipFill>
        <p:spPr>
          <a:xfrm>
            <a:off x="838025" y="2516987"/>
            <a:ext cx="2821350" cy="6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6638" y="2726202"/>
            <a:ext cx="3008100" cy="22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8">
            <a:alphaModFix/>
          </a:blip>
          <a:srcRect b="47173"/>
          <a:stretch/>
        </p:blipFill>
        <p:spPr>
          <a:xfrm>
            <a:off x="659438" y="3354592"/>
            <a:ext cx="2794475" cy="7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8038" y="3610200"/>
            <a:ext cx="3213547" cy="2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合併字詞 merge</a:t>
            </a:r>
            <a:endParaRPr/>
          </a:p>
        </p:txBody>
      </p:sp>
      <p:grpSp>
        <p:nvGrpSpPr>
          <p:cNvPr id="293" name="Google Shape;293;p39"/>
          <p:cNvGrpSpPr/>
          <p:nvPr/>
        </p:nvGrpSpPr>
        <p:grpSpPr>
          <a:xfrm>
            <a:off x="3911305" y="2359608"/>
            <a:ext cx="969571" cy="816743"/>
            <a:chOff x="4727025" y="1332775"/>
            <a:chExt cx="59900" cy="69625"/>
          </a:xfrm>
        </p:grpSpPr>
        <p:sp>
          <p:nvSpPr>
            <p:cNvPr id="294" name="Google Shape;294;p3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49359"/>
          <a:stretch/>
        </p:blipFill>
        <p:spPr>
          <a:xfrm>
            <a:off x="825000" y="2157225"/>
            <a:ext cx="2638625" cy="12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 b="87009"/>
          <a:stretch/>
        </p:blipFill>
        <p:spPr>
          <a:xfrm>
            <a:off x="5403775" y="2629438"/>
            <a:ext cx="3054171" cy="2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4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4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ctrTitle"/>
          </p:nvPr>
        </p:nvSpPr>
        <p:spPr>
          <a:xfrm>
            <a:off x="3094000" y="211820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/>
              <a:t>T</a:t>
            </a:r>
            <a:r>
              <a:rPr lang="es"/>
              <a:t>hanks</a:t>
            </a:r>
            <a:r>
              <a:rPr lang="es" sz="3600"/>
              <a:t>!</a:t>
            </a:r>
            <a:endParaRPr i="1"/>
          </a:p>
        </p:txBody>
      </p:sp>
      <p:sp>
        <p:nvSpPr>
          <p:cNvPr id="307" name="Google Shape;307;p40"/>
          <p:cNvSpPr/>
          <p:nvPr/>
        </p:nvSpPr>
        <p:spPr>
          <a:xfrm>
            <a:off x="7081475" y="1113658"/>
            <a:ext cx="152182" cy="74468"/>
          </a:xfrm>
          <a:custGeom>
            <a:avLst/>
            <a:gdLst/>
            <a:ahLst/>
            <a:cxnLst/>
            <a:rect l="l" t="t" r="r" b="b"/>
            <a:pathLst>
              <a:path w="2301" h="1126" extrusionOk="0">
                <a:moveTo>
                  <a:pt x="0" y="0"/>
                </a:moveTo>
                <a:lnTo>
                  <a:pt x="0" y="1125"/>
                </a:lnTo>
                <a:lnTo>
                  <a:pt x="2301" y="1125"/>
                </a:lnTo>
                <a:lnTo>
                  <a:pt x="2301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4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4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ctrTitle"/>
          </p:nvPr>
        </p:nvSpPr>
        <p:spPr>
          <a:xfrm>
            <a:off x="3094000" y="211820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zh-TW" i="1" dirty="0"/>
            </a:br>
            <a:r>
              <a:rPr lang="zh-TW" altLang="en-US" dirty="0"/>
              <a:t>影片連結：</a:t>
            </a:r>
            <a:br>
              <a:rPr lang="en-US" altLang="zh-TW" dirty="0"/>
            </a:br>
            <a:endParaRPr dirty="0"/>
          </a:p>
        </p:txBody>
      </p:sp>
      <p:sp>
        <p:nvSpPr>
          <p:cNvPr id="307" name="Google Shape;307;p40"/>
          <p:cNvSpPr/>
          <p:nvPr/>
        </p:nvSpPr>
        <p:spPr>
          <a:xfrm>
            <a:off x="7081475" y="1113658"/>
            <a:ext cx="152182" cy="74468"/>
          </a:xfrm>
          <a:custGeom>
            <a:avLst/>
            <a:gdLst/>
            <a:ahLst/>
            <a:cxnLst/>
            <a:rect l="l" t="t" r="r" b="b"/>
            <a:pathLst>
              <a:path w="2301" h="1126" extrusionOk="0">
                <a:moveTo>
                  <a:pt x="0" y="0"/>
                </a:moveTo>
                <a:lnTo>
                  <a:pt x="0" y="1125"/>
                </a:lnTo>
                <a:lnTo>
                  <a:pt x="2301" y="1125"/>
                </a:lnTo>
                <a:lnTo>
                  <a:pt x="2301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1CACECA4-B687-9349-9C97-00EC4AD9F4A5}"/>
              </a:ext>
            </a:extLst>
          </p:cNvPr>
          <p:cNvSpPr txBox="1">
            <a:spLocks/>
          </p:cNvSpPr>
          <p:nvPr/>
        </p:nvSpPr>
        <p:spPr>
          <a:xfrm>
            <a:off x="817644" y="3016700"/>
            <a:ext cx="7566212" cy="85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en" altLang="zh-TW" sz="2000" b="0" u="sng" dirty="0">
                <a:hlinkClick r:id="rId3"/>
              </a:rPr>
              <a:t>https://drive.google.com/file/d/17jgjuhsgRGMlNDVNbc3ijBhOhyA6V53C/view?usp=sharing</a:t>
            </a:r>
            <a:endParaRPr lang="zh-TW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8082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Filter  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0"/>
          <p:cNvGrpSpPr/>
          <p:nvPr/>
        </p:nvGrpSpPr>
        <p:grpSpPr>
          <a:xfrm>
            <a:off x="1907501" y="1574570"/>
            <a:ext cx="5328996" cy="2793093"/>
            <a:chOff x="1907514" y="1611245"/>
            <a:chExt cx="5328996" cy="2793093"/>
          </a:xfrm>
        </p:grpSpPr>
        <p:sp>
          <p:nvSpPr>
            <p:cNvPr id="204" name="Google Shape;204;p30"/>
            <p:cNvSpPr/>
            <p:nvPr/>
          </p:nvSpPr>
          <p:spPr>
            <a:xfrm>
              <a:off x="1907514" y="1611245"/>
              <a:ext cx="1103822" cy="1191535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974021" y="1611245"/>
              <a:ext cx="1101023" cy="1191535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921990" y="3212803"/>
              <a:ext cx="1104055" cy="1191535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5000161" y="3212803"/>
              <a:ext cx="1103822" cy="1191535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6040529" y="1611245"/>
              <a:ext cx="1104055" cy="1191535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1976560" y="2983732"/>
              <a:ext cx="5259949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284006" y="2909504"/>
              <a:ext cx="267558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321575" y="2909732"/>
              <a:ext cx="267558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359144" y="2909276"/>
              <a:ext cx="267558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399513" y="2909732"/>
              <a:ext cx="264759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6474638" y="2909276"/>
              <a:ext cx="267558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Verdana"/>
                <a:ea typeface="Verdana"/>
                <a:cs typeface="Verdana"/>
                <a:sym typeface="Verdana"/>
              </a:rPr>
              <a:t>作業流程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4294967295"/>
          </p:nvPr>
        </p:nvSpPr>
        <p:spPr>
          <a:xfrm>
            <a:off x="2899963" y="3704550"/>
            <a:ext cx="10995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依關鍵字分主題文章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4294967295"/>
          </p:nvPr>
        </p:nvSpPr>
        <p:spPr>
          <a:xfrm>
            <a:off x="2003513" y="1652250"/>
            <a:ext cx="8541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1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4294967295"/>
          </p:nvPr>
        </p:nvSpPr>
        <p:spPr>
          <a:xfrm>
            <a:off x="3962463" y="1917250"/>
            <a:ext cx="10995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依序跑2～6 gram的切詞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4294967295"/>
          </p:nvPr>
        </p:nvSpPr>
        <p:spPr>
          <a:xfrm>
            <a:off x="4095188" y="1652238"/>
            <a:ext cx="854100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3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4294967295"/>
          </p:nvPr>
        </p:nvSpPr>
        <p:spPr>
          <a:xfrm>
            <a:off x="1789313" y="1832425"/>
            <a:ext cx="12825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刪除非中文字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並以stopword移除常見字詞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4294967295"/>
          </p:nvPr>
        </p:nvSpPr>
        <p:spPr>
          <a:xfrm>
            <a:off x="3022663" y="3366738"/>
            <a:ext cx="854100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2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4294967295"/>
          </p:nvPr>
        </p:nvSpPr>
        <p:spPr>
          <a:xfrm>
            <a:off x="4991088" y="3586925"/>
            <a:ext cx="11283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計算DF、TF，並輸出到excel檔</a:t>
            </a:r>
            <a:br>
              <a:rPr lang="e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4294967295"/>
          </p:nvPr>
        </p:nvSpPr>
        <p:spPr>
          <a:xfrm>
            <a:off x="5140788" y="3366750"/>
            <a:ext cx="854100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4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6004313" y="1966500"/>
            <a:ext cx="1219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merge並挑選前100字詞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6186863" y="1652250"/>
            <a:ext cx="8541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STEP 5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1633500" y="1613450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7462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限制：程式跑不出「全部」的資料，因此僅能計算各個主題內的TF、DF、TF-IDF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9999" lvl="0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單一主題的語料（銀行、信用卡、台積電、匯率）：TF-IDF小（出現在大部分文章中，具有代表此類別的特性），並再以DF檢查這詞是否在這主題下的文章廣泛分佈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9999" lvl="0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量大、具一般性的語料（日本、台灣）：以TF-IDF由大到小排序、並檢查DF值不要太小（存在在文章量太少，影響力小），做辨識和分離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9999" lvl="0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用人工判斷無意義的字詞並挑掉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Filter</a:t>
            </a:r>
            <a:endParaRPr sz="240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銀行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" y="1175374"/>
            <a:ext cx="4026700" cy="326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675" y="1175375"/>
            <a:ext cx="4131500" cy="32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信用卡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5" y="1130025"/>
            <a:ext cx="7911050" cy="3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台積電TSMC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75" y="1130025"/>
            <a:ext cx="3656600" cy="32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525" y="1130025"/>
            <a:ext cx="3684700" cy="32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匯率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130025"/>
            <a:ext cx="3658484" cy="327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93" y="1130025"/>
            <a:ext cx="3626107" cy="32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0" y="-8857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日本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l="1510" t="29660" r="37342" b="19471"/>
          <a:stretch/>
        </p:blipFill>
        <p:spPr>
          <a:xfrm>
            <a:off x="551100" y="841950"/>
            <a:ext cx="8021400" cy="375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Macintosh PowerPoint</Application>
  <PresentationFormat>如螢幕大小 (16:9)</PresentationFormat>
  <Paragraphs>54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Ubuntu</vt:lpstr>
      <vt:lpstr>Arial</vt:lpstr>
      <vt:lpstr>Ubuntu Light</vt:lpstr>
      <vt:lpstr>Verdana</vt:lpstr>
      <vt:lpstr>Bodoni</vt:lpstr>
      <vt:lpstr>Arvo</vt:lpstr>
      <vt:lpstr>Minimal Charm</vt:lpstr>
      <vt:lpstr>小組報告 TF-IDF Keyword</vt:lpstr>
      <vt:lpstr>Contents</vt:lpstr>
      <vt:lpstr>作業流程</vt:lpstr>
      <vt:lpstr>Filter</vt:lpstr>
      <vt:lpstr>銀行</vt:lpstr>
      <vt:lpstr>信用卡</vt:lpstr>
      <vt:lpstr>台積電TSMC</vt:lpstr>
      <vt:lpstr>匯率</vt:lpstr>
      <vt:lpstr>日本</vt:lpstr>
      <vt:lpstr>台灣</vt:lpstr>
      <vt:lpstr>合併字詞 merge</vt:lpstr>
      <vt:lpstr>合併字詞 merge</vt:lpstr>
      <vt:lpstr>Thanks!</vt:lpstr>
      <vt:lpstr> 影片連結：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小組報告 TF-IDF Keyword</dc:title>
  <cp:lastModifiedBy>Microsoft Office User</cp:lastModifiedBy>
  <cp:revision>1</cp:revision>
  <dcterms:modified xsi:type="dcterms:W3CDTF">2020-04-01T04:58:53Z</dcterms:modified>
</cp:coreProperties>
</file>